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411692" y="2064810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3264692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514350" y="2840569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3875620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257176" y="2844801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2628901" y="2844801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1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1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342901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681288" y="364069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342901" y="1913469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344216" y="6400801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344216" y="7156452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Linking Geography with Math and Science</a:t>
            </a:r>
            <a:endParaRPr b="0" i="0" sz="4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Lessons 7-8: Impacts of Sea Level Rise on Human Geography, and Calculating Financial Impacts</a:t>
            </a:r>
            <a:endParaRPr b="0" i="0" sz="32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Patti Sunshine’s Beach Umbrella Rental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Each umbrella requires 9 square feet.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long is each side of the square?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Each  umbrella rents for $10 a day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many spots (squares) of 9 square feet are currently available on the beach?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much money does she make each day?</a:t>
            </a:r>
            <a:endParaRPr b="0" i="0" sz="32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5" y="4234"/>
            <a:ext cx="6854825" cy="9139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16"/>
          <p:cNvGrpSpPr/>
          <p:nvPr/>
        </p:nvGrpSpPr>
        <p:grpSpPr>
          <a:xfrm>
            <a:off x="36871" y="0"/>
            <a:ext cx="6931489" cy="9157403"/>
            <a:chOff x="-2286000" y="0"/>
            <a:chExt cx="6931489" cy="9157403"/>
          </a:xfrm>
        </p:grpSpPr>
        <p:cxnSp>
          <p:nvCxnSpPr>
            <p:cNvPr id="102" name="Google Shape;102;p16"/>
            <p:cNvCxnSpPr/>
            <p:nvPr/>
          </p:nvCxnSpPr>
          <p:spPr>
            <a:xfrm>
              <a:off x="1569304" y="9"/>
              <a:ext cx="0" cy="9143993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03" name="Google Shape;103;p16"/>
            <p:cNvGrpSpPr/>
            <p:nvPr/>
          </p:nvGrpSpPr>
          <p:grpSpPr>
            <a:xfrm>
              <a:off x="-343434" y="13400"/>
              <a:ext cx="4877803" cy="9144003"/>
              <a:chOff x="1159475" y="-2"/>
              <a:chExt cx="5698526" cy="9144003"/>
            </a:xfrm>
          </p:grpSpPr>
          <p:sp>
            <p:nvSpPr>
              <p:cNvPr id="104" name="Google Shape;104;p16"/>
              <p:cNvSpPr/>
              <p:nvPr/>
            </p:nvSpPr>
            <p:spPr>
              <a:xfrm>
                <a:off x="1540477" y="1"/>
                <a:ext cx="5317524" cy="9144000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5" name="Google Shape;105;p16"/>
              <p:cNvSpPr/>
              <p:nvPr/>
            </p:nvSpPr>
            <p:spPr>
              <a:xfrm rot="10800000">
                <a:off x="1159476" y="560172"/>
                <a:ext cx="381000" cy="5828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6" name="Google Shape;106;p16"/>
              <p:cNvSpPr/>
              <p:nvPr/>
            </p:nvSpPr>
            <p:spPr>
              <a:xfrm rot="10800000">
                <a:off x="1159475" y="998839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7" name="Google Shape;107;p16"/>
              <p:cNvSpPr/>
              <p:nvPr/>
            </p:nvSpPr>
            <p:spPr>
              <a:xfrm rot="10800000">
                <a:off x="1159476" y="1524000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6"/>
              <p:cNvSpPr/>
              <p:nvPr/>
            </p:nvSpPr>
            <p:spPr>
              <a:xfrm rot="10800000">
                <a:off x="1159476" y="2057400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6"/>
              <p:cNvSpPr/>
              <p:nvPr/>
            </p:nvSpPr>
            <p:spPr>
              <a:xfrm rot="10800000">
                <a:off x="1159476" y="-2"/>
                <a:ext cx="381000" cy="685801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6"/>
              <p:cNvSpPr/>
              <p:nvPr/>
            </p:nvSpPr>
            <p:spPr>
              <a:xfrm rot="10800000">
                <a:off x="1159476" y="2590800"/>
                <a:ext cx="381000" cy="838200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6"/>
              <p:cNvSpPr/>
              <p:nvPr/>
            </p:nvSpPr>
            <p:spPr>
              <a:xfrm rot="10800000">
                <a:off x="1162564" y="3327055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2" name="Google Shape;112;p16"/>
              <p:cNvSpPr/>
              <p:nvPr/>
            </p:nvSpPr>
            <p:spPr>
              <a:xfrm rot="10800000">
                <a:off x="1162564" y="3836773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3" name="Google Shape;113;p16"/>
              <p:cNvSpPr/>
              <p:nvPr/>
            </p:nvSpPr>
            <p:spPr>
              <a:xfrm rot="10800000">
                <a:off x="1182128" y="4343400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16"/>
              <p:cNvSpPr/>
              <p:nvPr/>
            </p:nvSpPr>
            <p:spPr>
              <a:xfrm rot="10800000">
                <a:off x="1182128" y="4876800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16"/>
              <p:cNvSpPr/>
              <p:nvPr/>
            </p:nvSpPr>
            <p:spPr>
              <a:xfrm rot="10800000">
                <a:off x="1188306" y="5334000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6"/>
              <p:cNvSpPr/>
              <p:nvPr/>
            </p:nvSpPr>
            <p:spPr>
              <a:xfrm rot="10800000">
                <a:off x="1188307" y="5905499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6"/>
              <p:cNvSpPr/>
              <p:nvPr/>
            </p:nvSpPr>
            <p:spPr>
              <a:xfrm rot="10800000">
                <a:off x="1182127" y="6477000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8" name="Google Shape;118;p16"/>
              <p:cNvSpPr/>
              <p:nvPr/>
            </p:nvSpPr>
            <p:spPr>
              <a:xfrm rot="10800000">
                <a:off x="1204782" y="6915664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9" name="Google Shape;119;p16"/>
              <p:cNvSpPr/>
              <p:nvPr/>
            </p:nvSpPr>
            <p:spPr>
              <a:xfrm rot="10800000">
                <a:off x="1188308" y="7325495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0" name="Google Shape;120;p16"/>
              <p:cNvSpPr/>
              <p:nvPr/>
            </p:nvSpPr>
            <p:spPr>
              <a:xfrm rot="10800000">
                <a:off x="1204782" y="7924800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1" name="Google Shape;121;p16"/>
              <p:cNvSpPr/>
              <p:nvPr/>
            </p:nvSpPr>
            <p:spPr>
              <a:xfrm rot="10800000">
                <a:off x="1204782" y="8408773"/>
                <a:ext cx="381000" cy="735227"/>
              </a:xfrm>
              <a:prstGeom prst="flowChartDelay">
                <a:avLst/>
              </a:prstGeom>
              <a:solidFill>
                <a:srgbClr val="FFFF9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22" name="Google Shape;122;p16"/>
            <p:cNvSpPr/>
            <p:nvPr/>
          </p:nvSpPr>
          <p:spPr>
            <a:xfrm>
              <a:off x="-2286000" y="9"/>
              <a:ext cx="2362200" cy="9144000"/>
            </a:xfrm>
            <a:prstGeom prst="rect">
              <a:avLst/>
            </a:prstGeom>
            <a:solidFill>
              <a:schemeClr val="accent1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3" name="Google Shape;123;p16"/>
            <p:cNvCxnSpPr/>
            <p:nvPr/>
          </p:nvCxnSpPr>
          <p:spPr>
            <a:xfrm>
              <a:off x="229570" y="13403"/>
              <a:ext cx="0" cy="9143993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4" name="Google Shape;124;p16"/>
            <p:cNvCxnSpPr/>
            <p:nvPr/>
          </p:nvCxnSpPr>
          <p:spPr>
            <a:xfrm>
              <a:off x="1143970" y="16"/>
              <a:ext cx="0" cy="9143993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5" name="Google Shape;125;p16"/>
            <p:cNvCxnSpPr/>
            <p:nvPr/>
          </p:nvCxnSpPr>
          <p:spPr>
            <a:xfrm>
              <a:off x="2058370" y="18"/>
              <a:ext cx="0" cy="9143993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6" name="Google Shape;126;p16"/>
            <p:cNvCxnSpPr/>
            <p:nvPr/>
          </p:nvCxnSpPr>
          <p:spPr>
            <a:xfrm>
              <a:off x="3051428" y="139030"/>
              <a:ext cx="0" cy="9004979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Google Shape;127;p16"/>
            <p:cNvCxnSpPr/>
            <p:nvPr/>
          </p:nvCxnSpPr>
          <p:spPr>
            <a:xfrm>
              <a:off x="-1089728" y="3555668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8" name="Google Shape;128;p16"/>
            <p:cNvCxnSpPr/>
            <p:nvPr/>
          </p:nvCxnSpPr>
          <p:spPr>
            <a:xfrm>
              <a:off x="-1158509" y="1686986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9" name="Google Shape;129;p16"/>
            <p:cNvCxnSpPr/>
            <p:nvPr/>
          </p:nvCxnSpPr>
          <p:spPr>
            <a:xfrm>
              <a:off x="-1119380" y="2649914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" name="Google Shape;130;p16"/>
            <p:cNvCxnSpPr/>
            <p:nvPr/>
          </p:nvCxnSpPr>
          <p:spPr>
            <a:xfrm>
              <a:off x="-1174061" y="823837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1" name="Google Shape;131;p16"/>
            <p:cNvCxnSpPr/>
            <p:nvPr/>
          </p:nvCxnSpPr>
          <p:spPr>
            <a:xfrm>
              <a:off x="-1174061" y="4398243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2" name="Google Shape;132;p16"/>
            <p:cNvCxnSpPr/>
            <p:nvPr/>
          </p:nvCxnSpPr>
          <p:spPr>
            <a:xfrm>
              <a:off x="-1069513" y="5229220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3" name="Google Shape;133;p16"/>
            <p:cNvCxnSpPr/>
            <p:nvPr/>
          </p:nvCxnSpPr>
          <p:spPr>
            <a:xfrm>
              <a:off x="-1138943" y="6338002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4" name="Google Shape;134;p16"/>
            <p:cNvCxnSpPr/>
            <p:nvPr/>
          </p:nvCxnSpPr>
          <p:spPr>
            <a:xfrm>
              <a:off x="-1180653" y="7308188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5" name="Google Shape;135;p16"/>
            <p:cNvCxnSpPr/>
            <p:nvPr/>
          </p:nvCxnSpPr>
          <p:spPr>
            <a:xfrm>
              <a:off x="-1160065" y="8153414"/>
              <a:ext cx="5715002" cy="1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p16"/>
            <p:cNvCxnSpPr/>
            <p:nvPr/>
          </p:nvCxnSpPr>
          <p:spPr>
            <a:xfrm>
              <a:off x="3857308" y="0"/>
              <a:ext cx="0" cy="9074496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7" name="Google Shape;137;p16"/>
            <p:cNvSpPr/>
            <p:nvPr/>
          </p:nvSpPr>
          <p:spPr>
            <a:xfrm>
              <a:off x="2439370" y="10307"/>
              <a:ext cx="2133600" cy="1699055"/>
            </a:xfrm>
            <a:prstGeom prst="cloud">
              <a:avLst/>
            </a:prstGeom>
            <a:solidFill>
              <a:srgbClr val="92D050"/>
            </a:solidFill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3048970" y="1994596"/>
              <a:ext cx="990600" cy="876303"/>
            </a:xfrm>
            <a:prstGeom prst="cloud">
              <a:avLst/>
            </a:prstGeom>
            <a:solidFill>
              <a:srgbClr val="92D050"/>
            </a:solidFill>
            <a:ln cap="flat" cmpd="sng" w="254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3429970" y="6671882"/>
              <a:ext cx="854676" cy="708969"/>
            </a:xfrm>
            <a:prstGeom prst="rect">
              <a:avLst/>
            </a:prstGeom>
            <a:solidFill>
              <a:srgbClr val="7F7F7F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3357889" y="7557196"/>
              <a:ext cx="998838" cy="1295399"/>
            </a:xfrm>
            <a:prstGeom prst="rect">
              <a:avLst/>
            </a:prstGeom>
            <a:solidFill>
              <a:srgbClr val="7F7F7F"/>
            </a:solidFill>
            <a:ln cap="flat" cmpd="sng" w="25400">
              <a:solidFill>
                <a:srgbClr val="395E8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After Sea Level Rise</a:t>
            </a:r>
            <a:endParaRPr b="0" i="0" sz="44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7"/>
          <p:cNvSpPr txBox="1"/>
          <p:nvPr>
            <p:ph idx="1" type="body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many fewer spots (squares) are there on the beach?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much less money does Patti now make each day?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What percentage of her daily income has Patti ?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How much more would she need to charge per umbrella to regain her lost income?</a:t>
            </a:r>
            <a:endParaRPr b="0" i="0" sz="3200" u="none" cap="none" strike="noStrike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